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8" r:id="rId3"/>
    <p:sldId id="264" r:id="rId4"/>
    <p:sldId id="265" r:id="rId5"/>
    <p:sldId id="266" r:id="rId6"/>
    <p:sldId id="270" r:id="rId7"/>
    <p:sldId id="281" r:id="rId8"/>
    <p:sldId id="287" r:id="rId9"/>
    <p:sldId id="284" r:id="rId10"/>
    <p:sldId id="269" r:id="rId11"/>
    <p:sldId id="271" r:id="rId12"/>
    <p:sldId id="272" r:id="rId13"/>
    <p:sldId id="273" r:id="rId14"/>
    <p:sldId id="274" r:id="rId15"/>
    <p:sldId id="290" r:id="rId16"/>
    <p:sldId id="275" r:id="rId17"/>
    <p:sldId id="291" r:id="rId18"/>
    <p:sldId id="292" r:id="rId19"/>
    <p:sldId id="293" r:id="rId20"/>
    <p:sldId id="294" r:id="rId21"/>
    <p:sldId id="295" r:id="rId22"/>
    <p:sldId id="276" r:id="rId23"/>
    <p:sldId id="277" r:id="rId24"/>
    <p:sldId id="278" r:id="rId25"/>
    <p:sldId id="285" r:id="rId26"/>
    <p:sldId id="279" r:id="rId27"/>
    <p:sldId id="280" r:id="rId28"/>
    <p:sldId id="282" r:id="rId29"/>
    <p:sldId id="283" r:id="rId30"/>
    <p:sldId id="288" r:id="rId31"/>
    <p:sldId id="289" r:id="rId32"/>
    <p:sldId id="286" r:id="rId33"/>
    <p:sldId id="267" r:id="rId34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4CA68-A3D9-4EFB-A20E-801C8FB264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217E4F-C012-4D61-B504-2D5EE26DB4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9247F-D82D-41A0-9CE1-980F9C712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02/21/2023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AB480-55C7-4113-AC87-0EC8CE9FA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EFFE3-2744-4E48-ADCB-5427C7839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73020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E244D-790C-4024-BC5B-5BA204A05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C61D2F-E8A4-4997-A976-5703937D05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6B16A-FFD5-48F3-8862-A48A7A7B2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02/21/2023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FDEFF-D063-42B1-8271-9400246D2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304709-0A17-4956-961F-312410D5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55701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0388A0-AB3B-4684-AFCB-085FE11EBD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6E4CA3-A81E-4002-A842-DD7E14243F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1F2A8-B0B9-46B6-BD25-5D610E30A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02/21/2023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72F0B-6320-4066-912F-919B1FC68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790DE-9CCC-49A9-9A96-1D7164CAA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45405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BCE261B-F0B8-4B97-8833-4D69F8058BDD}"/>
              </a:ext>
            </a:extLst>
          </p:cNvPr>
          <p:cNvGrpSpPr/>
          <p:nvPr userDrawn="1"/>
        </p:nvGrpSpPr>
        <p:grpSpPr>
          <a:xfrm>
            <a:off x="9383195" y="0"/>
            <a:ext cx="2808805" cy="4371857"/>
            <a:chOff x="9383195" y="0"/>
            <a:chExt cx="2808805" cy="43718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7619C6-142E-4B4D-A9FE-0916B8B416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60000"/>
            </a:blip>
            <a:stretch>
              <a:fillRect/>
            </a:stretch>
          </p:blipFill>
          <p:spPr>
            <a:xfrm>
              <a:off x="9725025" y="0"/>
              <a:ext cx="2466975" cy="1847850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  <a:reflection blurRad="38100" stA="50000" endPos="65000" dist="63500" dir="5400000" sy="-100000" algn="bl" rotWithShape="0"/>
            </a:effectLst>
          </p:spPr>
        </p:pic>
        <p:sp>
          <p:nvSpPr>
            <p:cNvPr id="9" name="Diagonal Stripe 8">
              <a:extLst>
                <a:ext uri="{FF2B5EF4-FFF2-40B4-BE49-F238E27FC236}">
                  <a16:creationId xmlns:a16="http://schemas.microsoft.com/office/drawing/2014/main" id="{4066DACE-3D2C-408D-83CC-08CEC071CA14}"/>
                </a:ext>
              </a:extLst>
            </p:cNvPr>
            <p:cNvSpPr/>
            <p:nvPr userDrawn="1"/>
          </p:nvSpPr>
          <p:spPr>
            <a:xfrm rot="2764031" flipV="1">
              <a:off x="8331352" y="1196933"/>
              <a:ext cx="4226767" cy="2123081"/>
            </a:xfrm>
            <a:prstGeom prst="diagStrip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882D837-1295-460B-B601-6EE8FFE37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73843-151F-44D1-9742-60702400F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018C1-5FD8-4FB6-A652-22FCC37AB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02/21/2023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209FF-B0A5-43D6-990C-CC4C43109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28096-D934-4D2D-BB25-291240CD7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0828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6FC233B-3EFB-4765-88D8-F786172F3DDB}"/>
              </a:ext>
            </a:extLst>
          </p:cNvPr>
          <p:cNvGrpSpPr/>
          <p:nvPr userDrawn="1"/>
        </p:nvGrpSpPr>
        <p:grpSpPr>
          <a:xfrm>
            <a:off x="3051111" y="0"/>
            <a:ext cx="9140890" cy="6858000"/>
            <a:chOff x="3051111" y="0"/>
            <a:chExt cx="9140890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83A10A0-B503-4BFB-83E3-1F8E4128E6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3051111" y="0"/>
              <a:ext cx="9140890" cy="6846844"/>
            </a:xfrm>
            <a:prstGeom prst="rect">
              <a:avLst/>
            </a:prstGeom>
          </p:spPr>
        </p:pic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B0ED20F9-F576-456A-97ED-BB8D5B7E6D89}"/>
                </a:ext>
              </a:extLst>
            </p:cNvPr>
            <p:cNvSpPr/>
            <p:nvPr userDrawn="1"/>
          </p:nvSpPr>
          <p:spPr>
            <a:xfrm>
              <a:off x="3051111" y="0"/>
              <a:ext cx="4114800" cy="6858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CFFE38B-7E73-4EBB-B956-4BC08D1FC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>
              <a:defRPr sz="60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3E8DE-2380-4AA5-9870-9544EFB90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03689-83FA-40D8-9F4C-391546732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02/21/2023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1714D-2BC1-4922-9C75-1DD09C3B3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DDC7C-7FF7-4143-993D-2DB46D7F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85354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EA44B-45F5-4710-B087-E3BE4A314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5042A-FCDC-4C02-B9DC-383C09BD7E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96E20A-79D1-45A4-BF6E-37309C7F2F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D8CB5F-D9FB-457B-A58A-C90A63496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02/21/2023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46AF66-0188-4578-AF15-574B96D90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FF3BF-6FF7-4F42-93C8-383D32783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42626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6BA2B-47AD-4DCF-A8DC-52D0B5175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E26A05-8BC3-4733-A9A4-B24A80615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8E864D-13D4-49EF-AF34-6A296DD05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45F94-513A-4640-A88D-D481564B9D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9501BC-02E0-4E4F-A690-F075677861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46F311-E5FE-4A79-B7EA-EB8863F3D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02/21/2023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CC2A6B-E066-48F0-A618-0940D2C48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0D2B15-87F7-4708-9CAC-7FC2AB275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56146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19ED9-407B-4226-ACFD-BE649DD97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D0E93E-395E-45AD-8811-0ED17F9AC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02/21/2023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A8FF06-C4C2-4374-989A-F4818EBBC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22333B-5848-4B2F-BEC6-F254CFF8C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56894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D23A0-473C-47D9-88C0-A55E64326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02/21/2023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9323A1-50E4-401B-BA42-2E76114A3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88F01F-4A4F-4581-87ED-90BBBA356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22001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A86CD-9DF4-4387-9F41-B5E6710B1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E890B-BBE4-42F5-930F-7D5A9000A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B5C15E-B871-4BC3-B1F4-A4D5DD0A7A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138BDC-860E-4D74-8689-3A271625A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02/21/2023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724722-1C1C-4EFE-929D-01BC650E1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1F5FBF-A896-4E34-BA1B-13ACEB197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83977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B5A67-99AE-43C9-95A5-5180F9788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9D0CD0-3056-448D-BFA7-CF62442824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B7DC28-40D7-4D9E-9171-DB1BF639DB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44B47F-A174-4FEB-9CC8-1A2561625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02/21/2023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2944C-B636-4B5A-A077-84382314D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8FDFDA-347C-46E4-9FD8-B53718409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7846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1AFFF2-CD8C-48C2-9B9D-85C3898F7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078C9-CFD1-4EEC-83C2-DD4450E37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AE120-C19D-4C25-9C3D-1EC15C731D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7AAA91-01E8-40B8-A601-34D68385BFB3}" type="datetimeFigureOut">
              <a:rPr lang="LID4096" smtClean="0"/>
              <a:t>02/21/2023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DA589-1205-402F-87FF-EA4FC3ABC7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0FCB9-9B5C-46D2-BA14-33F91CCE8B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2639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headsortails/covid19-tracking-germany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98092C-C1B4-48FB-B8EE-DBE0714AB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fontAlgn="base"/>
            <a:r>
              <a:rPr lang="en-US" b="1" i="0" dirty="0">
                <a:effectLst/>
                <a:latin typeface="zeitung"/>
              </a:rPr>
              <a:t>COVID-19 Tracking Germany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1038C7-7444-4EC9-8C55-DD3525DB2D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https://www.kaggle.com/datasets/headsortails/covid19-tracking-germany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LID4096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199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956F6-8CFE-1497-217B-DB9A699A6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Cases time trend blocked by state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4AA35A-3ACA-D4F4-B96E-57EE9FFB5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3397" y="1825625"/>
            <a:ext cx="9885205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EC58AA-3E61-8BCF-5C18-1665644BE85D}"/>
              </a:ext>
            </a:extLst>
          </p:cNvPr>
          <p:cNvSpPr txBox="1"/>
          <p:nvPr/>
        </p:nvSpPr>
        <p:spPr>
          <a:xfrm>
            <a:off x="407609" y="1321356"/>
            <a:ext cx="824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Done. Need to fix graph to line and show recovered and cases on same graph</a:t>
            </a:r>
            <a:endParaRPr lang="en-I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41155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C6249-CB56-6E51-BF63-5F307006C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Deaths trends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DEEB0E-A8FE-799C-A252-2B21589F1A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73933"/>
            <a:ext cx="8918987" cy="433280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A0D6F2-7759-4CE8-2FF0-F121CD0F6912}"/>
              </a:ext>
            </a:extLst>
          </p:cNvPr>
          <p:cNvSpPr txBox="1"/>
          <p:nvPr/>
        </p:nvSpPr>
        <p:spPr>
          <a:xfrm flipH="1">
            <a:off x="1010453" y="461394"/>
            <a:ext cx="116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Done</a:t>
            </a:r>
            <a:endParaRPr lang="en-IL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27821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28AC2-CC6E-D4FF-983D-AB4EE2D8F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Summaries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4D1595-C6DF-C3F4-F62F-F37C3FEE6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7688" y="1749967"/>
            <a:ext cx="7604910" cy="453142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DE6EB8-8B78-2EEF-8127-C256283557FC}"/>
              </a:ext>
            </a:extLst>
          </p:cNvPr>
          <p:cNvSpPr txBox="1"/>
          <p:nvPr/>
        </p:nvSpPr>
        <p:spPr>
          <a:xfrm flipH="1">
            <a:off x="641337" y="1690688"/>
            <a:ext cx="116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Done</a:t>
            </a:r>
            <a:endParaRPr lang="en-IL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06365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A64796-7CF6-A764-BE00-5D9F06CACC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873" y="226337"/>
            <a:ext cx="10267559" cy="650205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A1984B-7E2E-596B-060F-156D104DCB4E}"/>
              </a:ext>
            </a:extLst>
          </p:cNvPr>
          <p:cNvSpPr txBox="1"/>
          <p:nvPr/>
        </p:nvSpPr>
        <p:spPr>
          <a:xfrm flipH="1">
            <a:off x="627272" y="226337"/>
            <a:ext cx="116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Done</a:t>
            </a:r>
            <a:endParaRPr lang="en-IL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76582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9E264-B689-8802-7A09-F405ABCCE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specific age group more vulnerable for infection 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17801A-750B-7E72-3ABC-2B199A563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587" y="1690689"/>
            <a:ext cx="11947977" cy="4628630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BBF659-077C-BF00-A4FF-61ADEA2EB9F1}"/>
              </a:ext>
            </a:extLst>
          </p:cNvPr>
          <p:cNvSpPr/>
          <p:nvPr/>
        </p:nvSpPr>
        <p:spPr>
          <a:xfrm>
            <a:off x="3376943" y="1982709"/>
            <a:ext cx="2719057" cy="42279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1CF6F2-309A-2DF2-4D43-7568302217DB}"/>
              </a:ext>
            </a:extLst>
          </p:cNvPr>
          <p:cNvSpPr txBox="1"/>
          <p:nvPr/>
        </p:nvSpPr>
        <p:spPr>
          <a:xfrm>
            <a:off x="6392779" y="2185737"/>
            <a:ext cx="62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FF"/>
                </a:highlight>
              </a:rPr>
              <a:t>Alin</a:t>
            </a:r>
            <a:endParaRPr lang="en-IL" dirty="0">
              <a:highlight>
                <a:srgbClr val="FF00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32886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577CB-398E-4A99-A7DD-51F1C11F9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LID4096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E766FB-4DB8-424C-9CFE-4045EEE651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73923" y="0"/>
            <a:ext cx="4818077" cy="6809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E1E78B-C025-4329-8BB3-B7B0DC3484D7}"/>
              </a:ext>
            </a:extLst>
          </p:cNvPr>
          <p:cNvSpPr txBox="1"/>
          <p:nvPr/>
        </p:nvSpPr>
        <p:spPr>
          <a:xfrm>
            <a:off x="495649" y="2287557"/>
            <a:ext cx="61491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Helvetica Neue"/>
              </a:rPr>
              <a:t>Infection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Young children (&gt;14) and old people (60+) are less susceptible for covid infection.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Alternatively are asymptomatic and are not revealed (Children)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Have a problem to do the test and are not revealed (Aged)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Were isolated and thus were less infected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Young adults and mature population are infected more. </a:t>
            </a:r>
          </a:p>
          <a:p>
            <a:endParaRPr lang="LID4096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E0C5493-9B23-4050-872D-AA041EC9EFF3}"/>
              </a:ext>
            </a:extLst>
          </p:cNvPr>
          <p:cNvSpPr txBox="1">
            <a:spLocks/>
          </p:cNvSpPr>
          <p:nvPr/>
        </p:nvSpPr>
        <p:spPr>
          <a:xfrm>
            <a:off x="403370" y="365125"/>
            <a:ext cx="6618215" cy="1748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Are certain age groups more susceptible to infection and /or death?</a:t>
            </a:r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AC707F-D021-49AE-A836-50AA981477C2}"/>
              </a:ext>
            </a:extLst>
          </p:cNvPr>
          <p:cNvSpPr txBox="1"/>
          <p:nvPr/>
        </p:nvSpPr>
        <p:spPr>
          <a:xfrm>
            <a:off x="403370" y="5041784"/>
            <a:ext cx="60980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Death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The older you are the higher are your chances to die from COVID19. </a:t>
            </a:r>
            <a:endParaRPr lang="LID4096" dirty="0">
              <a:solidFill>
                <a:srgbClr val="000000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43073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6B6B2-59F0-CFD2-2A9D-D77E0EDB3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age can be predictor for recovery success?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E6BB00-C474-CD15-E97C-C07790B4A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7151"/>
            <a:ext cx="10515600" cy="4168286"/>
          </a:xfrm>
        </p:spPr>
      </p:pic>
    </p:spTree>
    <p:extLst>
      <p:ext uri="{BB962C8B-B14F-4D97-AF65-F5344CB8AC3E}">
        <p14:creationId xmlns:p14="http://schemas.microsoft.com/office/powerpoint/2010/main" val="4145221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ABDB6-654D-440E-B98E-51B868D3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3 states with most population, cases and deaths. Lets test them by counties </a:t>
            </a:r>
            <a:endParaRPr lang="LID4096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C454CFB-3666-4C4E-9F63-2619C86299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49123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78BB0-C134-477A-87D0-66A7FB5E3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669805" y="2584107"/>
            <a:ext cx="6158218" cy="1325563"/>
          </a:xfrm>
        </p:spPr>
        <p:txBody>
          <a:bodyPr/>
          <a:lstStyle/>
          <a:p>
            <a:r>
              <a:rPr lang="en-US" dirty="0"/>
              <a:t>Baden-Wuerttemberg</a:t>
            </a:r>
            <a:endParaRPr lang="LID4096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20333A2-DF0C-4638-8EE2-F59B2BAC9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217" y="0"/>
            <a:ext cx="9610564" cy="67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606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35717-8C3F-4544-9449-CE7FB639B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323" y="0"/>
            <a:ext cx="2433506" cy="1023457"/>
          </a:xfrm>
        </p:spPr>
        <p:txBody>
          <a:bodyPr/>
          <a:lstStyle/>
          <a:p>
            <a:r>
              <a:rPr lang="en-US" dirty="0"/>
              <a:t>Bavaria</a:t>
            </a:r>
            <a:endParaRPr lang="LID4096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2623BA7-9197-4140-AFEB-02DEFA216C2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7" y="834705"/>
            <a:ext cx="12169263" cy="602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782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A1E4B-0B51-4A22-AA09-26F2B689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Background</a:t>
            </a:r>
            <a:endParaRPr lang="LID4096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3D7CA-9B68-4DCB-85A3-351DCBABE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4517"/>
            <a:ext cx="10515600" cy="4742446"/>
          </a:xfrm>
        </p:spPr>
        <p:txBody>
          <a:bodyPr>
            <a:normAutofit fontScale="92500" lnSpcReduction="10000"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Coronavirus disease (COVID-19) is an infectious disease caused by the SARS-CoV-2 virus.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The first known case was identified in China Wuhan at December 2019.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The disease quickly spread worldwide, resulting in the COVID-19 pandemic. </a:t>
            </a:r>
            <a:endParaRPr lang="LID4096" dirty="0"/>
          </a:p>
          <a:p>
            <a:endParaRPr lang="en-US" b="0" i="0" dirty="0">
              <a:effectLst/>
              <a:latin typeface="Inter"/>
            </a:endParaRPr>
          </a:p>
          <a:p>
            <a:r>
              <a:rPr lang="en-US" dirty="0">
                <a:latin typeface="Arial" panose="020B0604020202020204" pitchFamily="34" charset="0"/>
              </a:rPr>
              <a:t>This dataset provides daily updated number of reported cases &amp; deaths in Germany on state and county level from January 2020.</a:t>
            </a:r>
          </a:p>
          <a:p>
            <a:r>
              <a:rPr lang="en-US" dirty="0">
                <a:latin typeface="Arial" panose="020B0604020202020204" pitchFamily="34" charset="0"/>
              </a:rPr>
              <a:t>A dataset on vaccination progress from December 2020. </a:t>
            </a:r>
          </a:p>
          <a:p>
            <a:r>
              <a:rPr lang="en-US" dirty="0">
                <a:latin typeface="Arial" panose="020B0604020202020204" pitchFamily="34" charset="0"/>
              </a:rPr>
              <a:t>And a general state-level population demographics.</a:t>
            </a:r>
          </a:p>
        </p:txBody>
      </p:sp>
    </p:spTree>
    <p:extLst>
      <p:ext uri="{BB962C8B-B14F-4D97-AF65-F5344CB8AC3E}">
        <p14:creationId xmlns:p14="http://schemas.microsoft.com/office/powerpoint/2010/main" val="4126798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CC26C-64FE-429E-BF3D-A85C9D415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026207" y="2384821"/>
            <a:ext cx="4954305" cy="1325563"/>
          </a:xfrm>
        </p:spPr>
        <p:txBody>
          <a:bodyPr/>
          <a:lstStyle/>
          <a:p>
            <a:r>
              <a:rPr lang="en-US" dirty="0"/>
              <a:t>Nordrhein-Westfalen</a:t>
            </a:r>
            <a:endParaRPr lang="LID4096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30E914-2E71-4A50-ABE8-A9BF1ABB0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3466" y="-1"/>
            <a:ext cx="980853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81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5DD63-92BE-403E-B866-72B3882E7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21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We can see that most cases are concentrated in the big cities :</a:t>
            </a:r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B981EF-0DF8-421F-8180-0FB335DDF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79" t="29976" r="57614" b="34312"/>
          <a:stretch/>
        </p:blipFill>
        <p:spPr>
          <a:xfrm>
            <a:off x="8363823" y="2130804"/>
            <a:ext cx="2927758" cy="36064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C29A29-2612-4A8E-90B9-71B621CB0859}"/>
              </a:ext>
            </a:extLst>
          </p:cNvPr>
          <p:cNvSpPr txBox="1"/>
          <p:nvPr/>
        </p:nvSpPr>
        <p:spPr>
          <a:xfrm>
            <a:off x="8862968" y="1654968"/>
            <a:ext cx="2428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Baden-Wuerttemberg</a:t>
            </a:r>
          </a:p>
          <a:p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B8FC22-9526-4E6C-91AB-C335A982B8E1}"/>
              </a:ext>
            </a:extLst>
          </p:cNvPr>
          <p:cNvSpPr txBox="1"/>
          <p:nvPr/>
        </p:nvSpPr>
        <p:spPr>
          <a:xfrm>
            <a:off x="5761489" y="1690688"/>
            <a:ext cx="1132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Bavaria</a:t>
            </a:r>
          </a:p>
          <a:p>
            <a:endParaRPr lang="LID409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87A6AF-71E3-44D6-825F-68149C0813C0}"/>
              </a:ext>
            </a:extLst>
          </p:cNvPr>
          <p:cNvSpPr txBox="1"/>
          <p:nvPr/>
        </p:nvSpPr>
        <p:spPr>
          <a:xfrm>
            <a:off x="1567342" y="1690688"/>
            <a:ext cx="2258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Nordrhein-Westfalen</a:t>
            </a:r>
          </a:p>
          <a:p>
            <a:endParaRPr lang="LID4096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28FC73-EC4E-4D69-BE1B-EE8ABF4040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84" t="20306" r="56514" b="46520"/>
          <a:stretch/>
        </p:blipFill>
        <p:spPr>
          <a:xfrm>
            <a:off x="1316461" y="2130804"/>
            <a:ext cx="3048437" cy="33069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BF8CCF-94E1-49D5-8C7B-80D05308EE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90" t="56758" r="63601" b="23913"/>
          <a:stretch/>
        </p:blipFill>
        <p:spPr>
          <a:xfrm>
            <a:off x="5201525" y="2130804"/>
            <a:ext cx="1988190" cy="218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87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8A68F-E318-45A6-876A-E97A3C5A8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Vaccination analysis in Germany</a:t>
            </a:r>
            <a:endParaRPr lang="LID4096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E57DF6-D082-431D-B408-17EAE263DA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900090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F9C35A-8EE4-4885-99A3-52C883013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contribution of each manufacturer?</a:t>
            </a:r>
            <a:endParaRPr lang="LID4096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1903E8-A258-4E8C-9F5D-92BF9F41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There are 3  main manufacturers in Germany: Pfizer, </a:t>
            </a:r>
            <a:r>
              <a:rPr lang="en-US" dirty="0" err="1"/>
              <a:t>moderna</a:t>
            </a:r>
            <a:r>
              <a:rPr lang="en-US" dirty="0"/>
              <a:t> and </a:t>
            </a:r>
            <a:r>
              <a:rPr lang="en-US" dirty="0" err="1"/>
              <a:t>astrazeneca</a:t>
            </a:r>
            <a:r>
              <a:rPr lang="en-US" dirty="0"/>
              <a:t>.</a:t>
            </a:r>
          </a:p>
          <a:p>
            <a:r>
              <a:rPr lang="en-US" dirty="0"/>
              <a:t>The most commonly used is Pfizer</a:t>
            </a:r>
          </a:p>
          <a:p>
            <a:r>
              <a:rPr lang="en-US" dirty="0"/>
              <a:t>In Jan 22 it was a reduction in </a:t>
            </a:r>
            <a:r>
              <a:rPr lang="en-US" dirty="0" err="1"/>
              <a:t>pfizer</a:t>
            </a:r>
            <a:r>
              <a:rPr lang="en-US" dirty="0"/>
              <a:t> use that was replaced by </a:t>
            </a:r>
            <a:r>
              <a:rPr lang="en-US" dirty="0" err="1"/>
              <a:t>moderna</a:t>
            </a:r>
            <a:r>
              <a:rPr lang="en-US" dirty="0"/>
              <a:t>.</a:t>
            </a:r>
          </a:p>
          <a:p>
            <a:r>
              <a:rPr lang="en-US" dirty="0" err="1"/>
              <a:t>Astrazeneca</a:t>
            </a:r>
            <a:r>
              <a:rPr lang="en-US" dirty="0"/>
              <a:t> was mainly used in the beginning: Feb-Jul 21 and </a:t>
            </a:r>
            <a:r>
              <a:rPr lang="en-US" sz="2900" dirty="0"/>
              <a:t>abandoned </a:t>
            </a:r>
            <a:r>
              <a:rPr lang="en-US" dirty="0"/>
              <a:t>afterwards.</a:t>
            </a:r>
          </a:p>
          <a:p>
            <a:r>
              <a:rPr lang="en-US" dirty="0"/>
              <a:t>Other manufacturers are used from Oct 2022 </a:t>
            </a:r>
          </a:p>
          <a:p>
            <a:endParaRPr lang="en-US" dirty="0"/>
          </a:p>
          <a:p>
            <a:endParaRPr lang="LID4096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9C45A86-B4C8-4D64-B783-4B7DDF248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970" y="3286125"/>
            <a:ext cx="5195926" cy="320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84E821A-8552-4E60-A7D0-489C85800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5" y="3151187"/>
            <a:ext cx="6276374" cy="334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4662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4CD0C-FEC9-47A6-8E3B-F2C437EF1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Vaccination patterns</a:t>
            </a:r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4A339-7492-4D27-90BA-FF4990244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70" y="1437633"/>
            <a:ext cx="10515600" cy="210125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With the appearance of the vaccines most of the population (~60%) got first and second dose.</a:t>
            </a:r>
          </a:p>
          <a:p>
            <a:r>
              <a:rPr lang="en-US" dirty="0"/>
              <a:t>Starting from Nov 2022 again most of the population (~60%) got the third dose. </a:t>
            </a:r>
          </a:p>
          <a:p>
            <a:r>
              <a:rPr lang="en-US" dirty="0"/>
              <a:t>Remaining population show a decrease ratios of vaccination, however, 78% are vaccinated with 3 doses today in Germany.</a:t>
            </a:r>
            <a:endParaRPr lang="he-IL" dirty="0"/>
          </a:p>
          <a:p>
            <a:r>
              <a:rPr lang="en-US" dirty="0"/>
              <a:t>Conclusion – most population is very disciplined and obeys the government guidance.</a:t>
            </a:r>
          </a:p>
          <a:p>
            <a:endParaRPr lang="LID4096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9F30F56-CC9D-49B9-BEE6-DF326D479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63984"/>
            <a:ext cx="6136184" cy="3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9F45B7-2CC6-41A5-868C-86B6523D5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38887"/>
            <a:ext cx="6000087" cy="331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29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BECE486-83B6-46C5-AA5E-0D5C6FC5F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71" y="2151076"/>
            <a:ext cx="4094527" cy="409452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EDA00AC-4A98-442E-BB5B-5632713DB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7427" y="2929402"/>
            <a:ext cx="8568654" cy="1325563"/>
          </a:xfrm>
        </p:spPr>
        <p:txBody>
          <a:bodyPr/>
          <a:lstStyle/>
          <a:p>
            <a:pPr algn="ctr"/>
            <a:r>
              <a:rPr lang="en-US" b="1" dirty="0"/>
              <a:t>Was the vaccination necessary?</a:t>
            </a:r>
            <a:endParaRPr lang="LID4096" b="1" dirty="0"/>
          </a:p>
        </p:txBody>
      </p:sp>
    </p:spTree>
    <p:extLst>
      <p:ext uri="{BB962C8B-B14F-4D97-AF65-F5344CB8AC3E}">
        <p14:creationId xmlns:p14="http://schemas.microsoft.com/office/powerpoint/2010/main" val="3141768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3CC6E-755B-4986-B4C2-A2F7451DB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vaccination on number of cases and deaths</a:t>
            </a:r>
            <a:endParaRPr lang="LID4096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45E1A7-BB5C-4B05-8747-2752108DB3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709" y="1027905"/>
            <a:ext cx="8317103" cy="546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F7F4F4-F6C8-4ACB-8073-8C6119E79C8E}"/>
              </a:ext>
            </a:extLst>
          </p:cNvPr>
          <p:cNvSpPr txBox="1"/>
          <p:nvPr/>
        </p:nvSpPr>
        <p:spPr>
          <a:xfrm>
            <a:off x="746620" y="2021747"/>
            <a:ext cx="25670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no effect on number of cases </a:t>
            </a:r>
            <a:r>
              <a:rPr lang="he-IL" dirty="0"/>
              <a:t>)</a:t>
            </a:r>
            <a:r>
              <a:rPr lang="en-US" dirty="0"/>
              <a:t> chance to get infected), but the number of deaths decreased following the vaccination.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50866D-6DA6-BFEA-FD83-28FE2C58A225}"/>
              </a:ext>
            </a:extLst>
          </p:cNvPr>
          <p:cNvSpPr txBox="1"/>
          <p:nvPr/>
        </p:nvSpPr>
        <p:spPr>
          <a:xfrm>
            <a:off x="838200" y="4118994"/>
            <a:ext cx="26432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death ratio before the beginning of vaccinated was </a:t>
            </a:r>
            <a:r>
              <a:rPr lang="en-US" b="1" dirty="0">
                <a:solidFill>
                  <a:srgbClr val="FF0000"/>
                </a:solidFill>
              </a:rPr>
              <a:t>2.8% </a:t>
            </a:r>
            <a:r>
              <a:rPr lang="en-US" dirty="0"/>
              <a:t>following 3 doses of vaccination it decreased to </a:t>
            </a:r>
            <a:r>
              <a:rPr lang="en-US" b="1" dirty="0">
                <a:solidFill>
                  <a:srgbClr val="00B050"/>
                </a:solidFill>
              </a:rPr>
              <a:t>0.16%!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5E5140-2B5B-3337-CD78-BBEC3370AB83}"/>
              </a:ext>
            </a:extLst>
          </p:cNvPr>
          <p:cNvSpPr txBox="1"/>
          <p:nvPr/>
        </p:nvSpPr>
        <p:spPr>
          <a:xfrm>
            <a:off x="5668161" y="6251196"/>
            <a:ext cx="85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2.8%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C5532E-5E92-7000-1B4A-F9DFB8D31C0A}"/>
              </a:ext>
            </a:extLst>
          </p:cNvPr>
          <p:cNvSpPr txBox="1"/>
          <p:nvPr/>
        </p:nvSpPr>
        <p:spPr>
          <a:xfrm>
            <a:off x="10507210" y="6182578"/>
            <a:ext cx="85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0.16%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1E0295A-CB83-3C38-7456-F9669197F501}"/>
              </a:ext>
            </a:extLst>
          </p:cNvPr>
          <p:cNvCxnSpPr>
            <a:cxnSpLocks/>
          </p:cNvCxnSpPr>
          <p:nvPr/>
        </p:nvCxnSpPr>
        <p:spPr>
          <a:xfrm flipH="1">
            <a:off x="4348787" y="6242807"/>
            <a:ext cx="3885910" cy="237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D315F21-4CB9-B348-D7F8-9D7654308BF8}"/>
              </a:ext>
            </a:extLst>
          </p:cNvPr>
          <p:cNvCxnSpPr>
            <a:cxnSpLocks/>
          </p:cNvCxnSpPr>
          <p:nvPr/>
        </p:nvCxnSpPr>
        <p:spPr>
          <a:xfrm flipH="1">
            <a:off x="9840286" y="6235816"/>
            <a:ext cx="218952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169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49F13614-3B7C-48AB-BA52-F20D27FDF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649" y="1806735"/>
            <a:ext cx="7631929" cy="468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F3FB86-5CE0-4D5A-8D15-2834D9D2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first dose of vaccination the death rate decreased from 2.5% to 0.21%</a:t>
            </a:r>
            <a:endParaRPr lang="LID4096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DAEC3A5-95C2-4DD3-A3A4-FB6EB2851EE5}"/>
              </a:ext>
            </a:extLst>
          </p:cNvPr>
          <p:cNvCxnSpPr>
            <a:cxnSpLocks/>
          </p:cNvCxnSpPr>
          <p:nvPr/>
        </p:nvCxnSpPr>
        <p:spPr>
          <a:xfrm>
            <a:off x="2369914" y="2361491"/>
            <a:ext cx="35989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E309F3-7037-427D-B796-AEAB5FFE660E}"/>
              </a:ext>
            </a:extLst>
          </p:cNvPr>
          <p:cNvCxnSpPr>
            <a:cxnSpLocks/>
          </p:cNvCxnSpPr>
          <p:nvPr/>
        </p:nvCxnSpPr>
        <p:spPr>
          <a:xfrm>
            <a:off x="5968816" y="2361491"/>
            <a:ext cx="34016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344BA7E-0250-4F15-8497-0187E6CEF00E}"/>
              </a:ext>
            </a:extLst>
          </p:cNvPr>
          <p:cNvSpPr txBox="1"/>
          <p:nvPr/>
        </p:nvSpPr>
        <p:spPr>
          <a:xfrm>
            <a:off x="4069482" y="2344700"/>
            <a:ext cx="1140903" cy="37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2.5%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276742-A3C1-48B1-BF9A-D133262C961C}"/>
              </a:ext>
            </a:extLst>
          </p:cNvPr>
          <p:cNvSpPr txBox="1"/>
          <p:nvPr/>
        </p:nvSpPr>
        <p:spPr>
          <a:xfrm>
            <a:off x="7347983" y="2344701"/>
            <a:ext cx="1140903" cy="37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0.21%</a:t>
            </a:r>
            <a:endParaRPr lang="LID4096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7ED493-275B-4A28-9BFB-0830BC5991C1}"/>
              </a:ext>
            </a:extLst>
          </p:cNvPr>
          <p:cNvCxnSpPr/>
          <p:nvPr/>
        </p:nvCxnSpPr>
        <p:spPr>
          <a:xfrm flipH="1">
            <a:off x="5918531" y="1933308"/>
            <a:ext cx="50285" cy="4282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5BC26C8-D213-4C7B-9EC4-0F5C7548A3F8}"/>
              </a:ext>
            </a:extLst>
          </p:cNvPr>
          <p:cNvSpPr txBox="1"/>
          <p:nvPr/>
        </p:nvSpPr>
        <p:spPr>
          <a:xfrm>
            <a:off x="5459786" y="3734868"/>
            <a:ext cx="1749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60% vaccination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89165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AB779-4AC8-062B-D832-6D6846327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Death rate from the beginning of vaccination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DA1142-EA23-49CC-EC63-7276FC25B8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295" y="1825625"/>
            <a:ext cx="711141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AA5C04-8FC1-0CDB-28F3-8012BF32C790}"/>
              </a:ext>
            </a:extLst>
          </p:cNvPr>
          <p:cNvSpPr txBox="1"/>
          <p:nvPr/>
        </p:nvSpPr>
        <p:spPr>
          <a:xfrm>
            <a:off x="5058561" y="2592198"/>
            <a:ext cx="654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0.6%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263C1B-A3AA-E949-51BD-BE64507C0F71}"/>
              </a:ext>
            </a:extLst>
          </p:cNvPr>
          <p:cNvSpPr txBox="1"/>
          <p:nvPr/>
        </p:nvSpPr>
        <p:spPr>
          <a:xfrm>
            <a:off x="7509543" y="2592198"/>
            <a:ext cx="871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0.16%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5E2BA7-33FD-F06A-4C97-EF86D6004473}"/>
              </a:ext>
            </a:extLst>
          </p:cNvPr>
          <p:cNvCxnSpPr>
            <a:cxnSpLocks/>
          </p:cNvCxnSpPr>
          <p:nvPr/>
        </p:nvCxnSpPr>
        <p:spPr>
          <a:xfrm>
            <a:off x="2999089" y="2353102"/>
            <a:ext cx="368693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F9BC8FC-6DC1-6CEA-B313-AEB1E60BD9C9}"/>
              </a:ext>
            </a:extLst>
          </p:cNvPr>
          <p:cNvCxnSpPr>
            <a:cxnSpLocks/>
          </p:cNvCxnSpPr>
          <p:nvPr/>
        </p:nvCxnSpPr>
        <p:spPr>
          <a:xfrm>
            <a:off x="6686026" y="2353102"/>
            <a:ext cx="28942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FC18E4-8DD4-89FB-1B68-567E0DC9FDEA}"/>
              </a:ext>
            </a:extLst>
          </p:cNvPr>
          <p:cNvCxnSpPr/>
          <p:nvPr/>
        </p:nvCxnSpPr>
        <p:spPr>
          <a:xfrm>
            <a:off x="6686026" y="1904301"/>
            <a:ext cx="0" cy="3766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CD1421-F73E-6085-CB0A-B839D1832587}"/>
              </a:ext>
            </a:extLst>
          </p:cNvPr>
          <p:cNvSpPr txBox="1"/>
          <p:nvPr/>
        </p:nvSpPr>
        <p:spPr>
          <a:xfrm>
            <a:off x="6172850" y="3602963"/>
            <a:ext cx="1749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60% vaccination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1260381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522C8343-7585-59FE-66FF-79CB3F5F7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99" y="1549251"/>
            <a:ext cx="7827365" cy="4789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07C7BC-295B-53A5-B25E-EBB81FB8D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i="0" dirty="0">
                <a:solidFill>
                  <a:srgbClr val="000000"/>
                </a:solidFill>
                <a:effectLst/>
                <a:latin typeface="Helvetica Neue"/>
              </a:rPr>
              <a:t>The 3rd dose of vaccination had beneficial effect on death rates even after two doses.</a:t>
            </a:r>
            <a:br>
              <a:rPr lang="en-US" sz="3200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sz="32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CD890A6-3934-E2AF-6E75-DD52212E1C93}"/>
              </a:ext>
            </a:extLst>
          </p:cNvPr>
          <p:cNvCxnSpPr>
            <a:cxnSpLocks/>
          </p:cNvCxnSpPr>
          <p:nvPr/>
        </p:nvCxnSpPr>
        <p:spPr>
          <a:xfrm>
            <a:off x="2340528" y="2134989"/>
            <a:ext cx="255864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3B8D64-2682-9D08-9A7B-871D1DC467D6}"/>
              </a:ext>
            </a:extLst>
          </p:cNvPr>
          <p:cNvCxnSpPr>
            <a:cxnSpLocks/>
          </p:cNvCxnSpPr>
          <p:nvPr/>
        </p:nvCxnSpPr>
        <p:spPr>
          <a:xfrm>
            <a:off x="4899171" y="2130785"/>
            <a:ext cx="46894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324148B-776C-D4B8-8363-019F663F9AB4}"/>
              </a:ext>
            </a:extLst>
          </p:cNvPr>
          <p:cNvSpPr txBox="1"/>
          <p:nvPr/>
        </p:nvSpPr>
        <p:spPr>
          <a:xfrm>
            <a:off x="3036814" y="2209959"/>
            <a:ext cx="654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0.3%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A2B70F-1CF3-6A3B-F546-1F043E8AA6CB}"/>
              </a:ext>
            </a:extLst>
          </p:cNvPr>
          <p:cNvSpPr txBox="1"/>
          <p:nvPr/>
        </p:nvSpPr>
        <p:spPr>
          <a:xfrm>
            <a:off x="6167304" y="2205441"/>
            <a:ext cx="871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0.16%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A162682-690B-C614-11A9-2022572723ED}"/>
              </a:ext>
            </a:extLst>
          </p:cNvPr>
          <p:cNvCxnSpPr/>
          <p:nvPr/>
        </p:nvCxnSpPr>
        <p:spPr>
          <a:xfrm>
            <a:off x="4899171" y="1627464"/>
            <a:ext cx="0" cy="4202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F700EE0-12B5-B96F-C188-682B53238548}"/>
              </a:ext>
            </a:extLst>
          </p:cNvPr>
          <p:cNvSpPr txBox="1"/>
          <p:nvPr/>
        </p:nvSpPr>
        <p:spPr>
          <a:xfrm>
            <a:off x="4418249" y="3574627"/>
            <a:ext cx="1749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60% vaccination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98069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D8E3E-0D0E-430F-94BA-6CFF85A63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contains 3 tables: 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37117-C04E-46E2-B3F6-E2A468A45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9397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i="0" dirty="0">
                <a:solidFill>
                  <a:srgbClr val="202124"/>
                </a:solidFill>
                <a:effectLst/>
                <a:latin typeface="Inter"/>
              </a:rPr>
              <a:t>covid_de.csv</a:t>
            </a:r>
          </a:p>
          <a:p>
            <a:pPr marL="0" indent="0">
              <a:buNone/>
            </a:pPr>
            <a:endParaRPr lang="en-US" b="1" i="0" dirty="0">
              <a:solidFill>
                <a:srgbClr val="202124"/>
              </a:solidFill>
              <a:effectLst/>
              <a:latin typeface="Inter"/>
            </a:endParaRPr>
          </a:p>
          <a:p>
            <a:pPr marL="0" indent="0">
              <a:buNone/>
            </a:pPr>
            <a:endParaRPr lang="en-US" b="1" dirty="0">
              <a:solidFill>
                <a:srgbClr val="202124"/>
              </a:solidFill>
              <a:latin typeface="Inter"/>
            </a:endParaRPr>
          </a:p>
          <a:p>
            <a:pPr marL="0" indent="0">
              <a:buNone/>
            </a:pPr>
            <a:endParaRPr lang="en-US" b="1" i="0" dirty="0">
              <a:solidFill>
                <a:srgbClr val="202124"/>
              </a:solidFill>
              <a:effectLst/>
              <a:latin typeface="Inter"/>
            </a:endParaRPr>
          </a:p>
          <a:p>
            <a:pPr marL="0" indent="0">
              <a:buNone/>
            </a:pPr>
            <a:endParaRPr lang="en-US" b="1" dirty="0">
              <a:solidFill>
                <a:srgbClr val="202124"/>
              </a:solidFill>
              <a:latin typeface="Inter"/>
            </a:endParaRPr>
          </a:p>
          <a:p>
            <a:pPr marL="0" indent="0">
              <a:buNone/>
            </a:pPr>
            <a:endParaRPr lang="en-US" b="1" i="0" dirty="0">
              <a:solidFill>
                <a:srgbClr val="202124"/>
              </a:solidFill>
              <a:effectLst/>
              <a:latin typeface="Inter"/>
            </a:endParaRPr>
          </a:p>
          <a:p>
            <a:pPr marL="514350" indent="-514350">
              <a:buFont typeface="+mj-lt"/>
              <a:buAutoNum type="arabicPeriod"/>
            </a:pP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343D00-9140-45E9-84C0-2353C6FCFC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4" t="13456" r="24794" b="54128"/>
          <a:stretch/>
        </p:blipFill>
        <p:spPr>
          <a:xfrm>
            <a:off x="838200" y="1887522"/>
            <a:ext cx="9060110" cy="22230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9E7B83-0E2C-4353-ADE8-C24AAF5C07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72" t="27523" r="53692" b="49419"/>
          <a:stretch/>
        </p:blipFill>
        <p:spPr>
          <a:xfrm>
            <a:off x="838200" y="4307439"/>
            <a:ext cx="3502676" cy="22230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AC119C-C651-4096-9623-BD948F144A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57" t="54496" r="66340" b="32720"/>
          <a:stretch/>
        </p:blipFill>
        <p:spPr>
          <a:xfrm>
            <a:off x="2793534" y="5025006"/>
            <a:ext cx="360727" cy="12331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6A26CF-9C68-4C35-AE82-DEAF3C49D02D}"/>
              </a:ext>
            </a:extLst>
          </p:cNvPr>
          <p:cNvSpPr txBox="1"/>
          <p:nvPr/>
        </p:nvSpPr>
        <p:spPr>
          <a:xfrm>
            <a:off x="2625754" y="4752672"/>
            <a:ext cx="105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Nunique</a:t>
            </a:r>
            <a:endParaRPr lang="en-US" sz="1000" dirty="0"/>
          </a:p>
          <a:p>
            <a:r>
              <a:rPr lang="en-US" sz="1000" dirty="0"/>
              <a:t>…………….</a:t>
            </a:r>
            <a:endParaRPr lang="LID4096" sz="1000" dirty="0"/>
          </a:p>
        </p:txBody>
      </p:sp>
    </p:spTree>
    <p:extLst>
      <p:ext uri="{BB962C8B-B14F-4D97-AF65-F5344CB8AC3E}">
        <p14:creationId xmlns:p14="http://schemas.microsoft.com/office/powerpoint/2010/main" val="9107055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5EBE6-B4AF-4D60-853D-E6AF2EA2B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explanation could be natural immunization</a:t>
            </a:r>
            <a:r>
              <a:rPr lang="he-IL" dirty="0"/>
              <a:t> </a:t>
            </a:r>
            <a:r>
              <a:rPr lang="en-US" dirty="0"/>
              <a:t> due to recovery.</a:t>
            </a:r>
            <a:endParaRPr lang="LID4096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08DE16-65F3-4B4E-B3CE-AAEA5D77F4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015" y="1825625"/>
            <a:ext cx="886716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D9DBA9F-946A-41DD-ADEA-984C8CB1DB87}"/>
              </a:ext>
            </a:extLst>
          </p:cNvPr>
          <p:cNvCxnSpPr>
            <a:cxnSpLocks/>
          </p:cNvCxnSpPr>
          <p:nvPr/>
        </p:nvCxnSpPr>
        <p:spPr>
          <a:xfrm flipV="1">
            <a:off x="4269996" y="1904301"/>
            <a:ext cx="0" cy="37750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DEC48A-B7CA-4DA2-826E-FD46A69E62A9}"/>
              </a:ext>
            </a:extLst>
          </p:cNvPr>
          <p:cNvCxnSpPr>
            <a:cxnSpLocks/>
          </p:cNvCxnSpPr>
          <p:nvPr/>
        </p:nvCxnSpPr>
        <p:spPr>
          <a:xfrm flipV="1">
            <a:off x="5999527" y="1904301"/>
            <a:ext cx="0" cy="37750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3773D2E-FC56-4F40-BD2A-4270B5AE2A3A}"/>
              </a:ext>
            </a:extLst>
          </p:cNvPr>
          <p:cNvCxnSpPr>
            <a:cxnSpLocks/>
          </p:cNvCxnSpPr>
          <p:nvPr/>
        </p:nvCxnSpPr>
        <p:spPr>
          <a:xfrm flipV="1">
            <a:off x="7729058" y="1904301"/>
            <a:ext cx="0" cy="37750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74CBE5-F158-47DA-B434-90B22CB0849B}"/>
              </a:ext>
            </a:extLst>
          </p:cNvPr>
          <p:cNvCxnSpPr/>
          <p:nvPr/>
        </p:nvCxnSpPr>
        <p:spPr>
          <a:xfrm>
            <a:off x="1686187" y="2382473"/>
            <a:ext cx="258380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3DF13D-3C24-4E0F-A7A2-0709A693FA24}"/>
              </a:ext>
            </a:extLst>
          </p:cNvPr>
          <p:cNvCxnSpPr>
            <a:cxnSpLocks/>
          </p:cNvCxnSpPr>
          <p:nvPr/>
        </p:nvCxnSpPr>
        <p:spPr>
          <a:xfrm>
            <a:off x="1686187" y="3429000"/>
            <a:ext cx="43133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C89656-CA19-4671-AC92-B1A9D2B89BBD}"/>
              </a:ext>
            </a:extLst>
          </p:cNvPr>
          <p:cNvCxnSpPr>
            <a:cxnSpLocks/>
          </p:cNvCxnSpPr>
          <p:nvPr/>
        </p:nvCxnSpPr>
        <p:spPr>
          <a:xfrm>
            <a:off x="1686187" y="3967294"/>
            <a:ext cx="60428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95D440B-BB78-46EC-98DA-4E72BF2F824A}"/>
              </a:ext>
            </a:extLst>
          </p:cNvPr>
          <p:cNvSpPr txBox="1"/>
          <p:nvPr/>
        </p:nvSpPr>
        <p:spPr>
          <a:xfrm>
            <a:off x="2566332" y="2052889"/>
            <a:ext cx="78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1.9%</a:t>
            </a:r>
            <a:endParaRPr lang="LID4096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E6EC6D-8F10-4029-A8B8-DCB4497BC814}"/>
              </a:ext>
            </a:extLst>
          </p:cNvPr>
          <p:cNvSpPr txBox="1"/>
          <p:nvPr/>
        </p:nvSpPr>
        <p:spPr>
          <a:xfrm>
            <a:off x="564724" y="2538041"/>
            <a:ext cx="461665" cy="178191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/>
              <a:t>Recovery ratio</a:t>
            </a:r>
            <a:endParaRPr lang="LID4096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820DBF-7DCB-47CE-86EE-15BCCA0CF71E}"/>
              </a:ext>
            </a:extLst>
          </p:cNvPr>
          <p:cNvSpPr txBox="1"/>
          <p:nvPr/>
        </p:nvSpPr>
        <p:spPr>
          <a:xfrm>
            <a:off x="2516698" y="3114007"/>
            <a:ext cx="78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4.38%</a:t>
            </a:r>
            <a:endParaRPr lang="LID4096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1D6607-6911-4BCD-B34B-1A4957B89476}"/>
              </a:ext>
            </a:extLst>
          </p:cNvPr>
          <p:cNvSpPr txBox="1"/>
          <p:nvPr/>
        </p:nvSpPr>
        <p:spPr>
          <a:xfrm>
            <a:off x="2516697" y="3607158"/>
            <a:ext cx="78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18.6%</a:t>
            </a:r>
            <a:endParaRPr lang="LID4096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F9A030-429E-4299-876D-1E890208D5C1}"/>
              </a:ext>
            </a:extLst>
          </p:cNvPr>
          <p:cNvSpPr txBox="1"/>
          <p:nvPr/>
        </p:nvSpPr>
        <p:spPr>
          <a:xfrm>
            <a:off x="3573710" y="6066158"/>
            <a:ext cx="1568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Beginning of vaccination</a:t>
            </a:r>
            <a:endParaRPr lang="LID4096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A47338-4ED6-4174-A21C-575680FA4B3A}"/>
              </a:ext>
            </a:extLst>
          </p:cNvPr>
          <p:cNvSpPr txBox="1"/>
          <p:nvPr/>
        </p:nvSpPr>
        <p:spPr>
          <a:xfrm>
            <a:off x="5215157" y="6050990"/>
            <a:ext cx="1568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60% got the 1</a:t>
            </a:r>
            <a:r>
              <a:rPr lang="en-US" baseline="30000" dirty="0"/>
              <a:t>st</a:t>
            </a:r>
            <a:r>
              <a:rPr lang="en-US" dirty="0"/>
              <a:t> dose</a:t>
            </a:r>
            <a:endParaRPr lang="LID4096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BFE6D5-731A-4DB5-B323-A1CBA7CB7260}"/>
              </a:ext>
            </a:extLst>
          </p:cNvPr>
          <p:cNvSpPr txBox="1"/>
          <p:nvPr/>
        </p:nvSpPr>
        <p:spPr>
          <a:xfrm>
            <a:off x="7105478" y="6060435"/>
            <a:ext cx="1568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60% got the 3rd dose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6210696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5EBE6-B4AF-4D60-853D-E6AF2EA2B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explanation could be natural immunization</a:t>
            </a:r>
            <a:r>
              <a:rPr lang="he-IL" dirty="0"/>
              <a:t> </a:t>
            </a:r>
            <a:r>
              <a:rPr lang="en-US" dirty="0"/>
              <a:t> due to recovery.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20E59-DD40-4473-8F53-D04F19215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4477"/>
            <a:ext cx="10515600" cy="3492486"/>
          </a:xfrm>
        </p:spPr>
        <p:txBody>
          <a:bodyPr/>
          <a:lstStyle/>
          <a:p>
            <a:r>
              <a:rPr lang="en-US" dirty="0"/>
              <a:t>The ratio of recovery/natural immunization is too low to be responsible for decrease in death rates.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125686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BECE486-83B6-46C5-AA5E-0D5C6FC5F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71" y="2151076"/>
            <a:ext cx="4094527" cy="409452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EDA00AC-4A98-442E-BB5B-5632713DB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7427" y="2929402"/>
            <a:ext cx="8568654" cy="1325563"/>
          </a:xfrm>
        </p:spPr>
        <p:txBody>
          <a:bodyPr/>
          <a:lstStyle/>
          <a:p>
            <a:pPr algn="ctr"/>
            <a:r>
              <a:rPr lang="en-US" b="1" dirty="0"/>
              <a:t>Was the vaccination necessary?</a:t>
            </a:r>
            <a:endParaRPr lang="LID4096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6F27B1-09F8-4ADD-A927-A03D0932045D}"/>
              </a:ext>
            </a:extLst>
          </p:cNvPr>
          <p:cNvSpPr txBox="1"/>
          <p:nvPr/>
        </p:nvSpPr>
        <p:spPr>
          <a:xfrm>
            <a:off x="4169329" y="4572000"/>
            <a:ext cx="36771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Defiantly YES!</a:t>
            </a:r>
            <a:endParaRPr lang="LID4096" sz="4400" b="1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8113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DB27F-7826-4BE3-9307-2BE0F1779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main questions we can ask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A545F-C5D1-4B6D-AFA6-C32BEB5A2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9397"/>
            <a:ext cx="10515600" cy="475134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Are there differences between genders in getting sick, recovery ratio, death ratio - </a:t>
            </a:r>
            <a:r>
              <a:rPr lang="en-US" dirty="0">
                <a:highlight>
                  <a:srgbClr val="FFFF00"/>
                </a:highlight>
              </a:rPr>
              <a:t>Felix</a:t>
            </a:r>
            <a:r>
              <a:rPr lang="en-US" dirty="0"/>
              <a:t> </a:t>
            </a:r>
          </a:p>
          <a:p>
            <a:r>
              <a:rPr lang="en-US" dirty="0"/>
              <a:t>Vaccination trends – any conclusions – </a:t>
            </a:r>
            <a:r>
              <a:rPr lang="en-US" dirty="0">
                <a:highlight>
                  <a:srgbClr val="FF00FF"/>
                </a:highlight>
              </a:rPr>
              <a:t>Alin done</a:t>
            </a:r>
          </a:p>
          <a:p>
            <a:r>
              <a:rPr lang="en-US" dirty="0"/>
              <a:t>Are there differences in different age groups ( same parameters as above) – </a:t>
            </a:r>
            <a:r>
              <a:rPr lang="en-US" dirty="0">
                <a:highlight>
                  <a:srgbClr val="FFFF00"/>
                </a:highlight>
              </a:rPr>
              <a:t>Felix /Alin with pivot table and conclusions</a:t>
            </a:r>
          </a:p>
          <a:p>
            <a:r>
              <a:rPr lang="en-US" dirty="0" err="1">
                <a:highlight>
                  <a:srgbClr val="FFFF00"/>
                </a:highlight>
              </a:rPr>
              <a:t>Geopandas</a:t>
            </a:r>
            <a:endParaRPr lang="en-US" dirty="0"/>
          </a:p>
          <a:p>
            <a:pPr lvl="1"/>
            <a:r>
              <a:rPr lang="en-US" dirty="0"/>
              <a:t>Can we see differences in different regions of the country in the above parameters – </a:t>
            </a:r>
            <a:r>
              <a:rPr lang="en-US" dirty="0">
                <a:highlight>
                  <a:srgbClr val="FFFF00"/>
                </a:highlight>
              </a:rPr>
              <a:t>Felix</a:t>
            </a:r>
          </a:p>
          <a:p>
            <a:pPr lvl="1"/>
            <a:r>
              <a:rPr lang="en-US" dirty="0"/>
              <a:t>6 graphs with cases/recovery numbers per state on maps (resample every 6 month) - </a:t>
            </a:r>
            <a:r>
              <a:rPr lang="en-US" dirty="0">
                <a:highlight>
                  <a:srgbClr val="FF00FF"/>
                </a:highlight>
              </a:rPr>
              <a:t>Alin</a:t>
            </a:r>
            <a:endParaRPr lang="en-US" dirty="0"/>
          </a:p>
          <a:p>
            <a:r>
              <a:rPr lang="en-US" dirty="0"/>
              <a:t>% of population fully vaccinated/partially vaccinated/not vaccinated in each region/county </a:t>
            </a:r>
            <a:r>
              <a:rPr lang="en-US" dirty="0">
                <a:highlight>
                  <a:srgbClr val="FF00FF"/>
                </a:highlight>
              </a:rPr>
              <a:t>Alin</a:t>
            </a:r>
            <a:endParaRPr lang="en-US" dirty="0"/>
          </a:p>
          <a:p>
            <a:r>
              <a:rPr lang="en-US" dirty="0"/>
              <a:t>Are regions with younger population tend to vaccinate more /less vs older population regions?</a:t>
            </a:r>
            <a:r>
              <a:rPr lang="en-US" dirty="0">
                <a:highlight>
                  <a:srgbClr val="FF00FF"/>
                </a:highlight>
              </a:rPr>
              <a:t> Alin</a:t>
            </a:r>
            <a:endParaRPr lang="en-US" dirty="0"/>
          </a:p>
          <a:p>
            <a:r>
              <a:rPr lang="en-US" dirty="0"/>
              <a:t>Can we see a decrease in death following vaccination? – </a:t>
            </a:r>
            <a:r>
              <a:rPr lang="en-US" dirty="0">
                <a:highlight>
                  <a:srgbClr val="FF00FF"/>
                </a:highlight>
              </a:rPr>
              <a:t>Alin - done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822045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CCC80-ABC9-4439-A6A3-CA3DBC9DD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868" y="218429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b="1" i="0" dirty="0">
                <a:solidFill>
                  <a:srgbClr val="202124"/>
                </a:solidFill>
                <a:effectLst/>
                <a:latin typeface="Inter"/>
              </a:rPr>
              <a:t>covid_de_vaccines.csv</a:t>
            </a:r>
          </a:p>
          <a:p>
            <a:pPr marL="514350" indent="-514350">
              <a:buFont typeface="+mj-lt"/>
              <a:buAutoNum type="arabicPeriod" startAt="2"/>
            </a:pPr>
            <a:endParaRPr lang="en-US" b="1" dirty="0">
              <a:solidFill>
                <a:srgbClr val="202124"/>
              </a:solidFill>
              <a:latin typeface="Inter"/>
            </a:endParaRPr>
          </a:p>
          <a:p>
            <a:pPr marL="514350" indent="-514350">
              <a:buFont typeface="+mj-lt"/>
              <a:buAutoNum type="arabicPeriod" startAt="2"/>
            </a:pPr>
            <a:endParaRPr lang="en-US" b="1" i="0" dirty="0">
              <a:solidFill>
                <a:srgbClr val="202124"/>
              </a:solidFill>
              <a:effectLst/>
              <a:latin typeface="Inter"/>
            </a:endParaRPr>
          </a:p>
          <a:p>
            <a:pPr marL="514350" indent="-514350">
              <a:buFont typeface="+mj-lt"/>
              <a:buAutoNum type="arabicPeriod" startAt="2"/>
            </a:pPr>
            <a:endParaRPr lang="en-US" b="1" dirty="0">
              <a:solidFill>
                <a:srgbClr val="202124"/>
              </a:solidFill>
              <a:latin typeface="Inter"/>
            </a:endParaRPr>
          </a:p>
          <a:p>
            <a:pPr marL="514350" indent="-514350">
              <a:buFont typeface="+mj-lt"/>
              <a:buAutoNum type="arabicPeriod" startAt="2"/>
            </a:pPr>
            <a:endParaRPr lang="en-US" b="1" i="0" dirty="0">
              <a:solidFill>
                <a:srgbClr val="202124"/>
              </a:solidFill>
              <a:effectLst/>
              <a:latin typeface="Inter"/>
            </a:endParaRPr>
          </a:p>
          <a:p>
            <a:pPr marL="514350" indent="-514350">
              <a:buFont typeface="+mj-lt"/>
              <a:buAutoNum type="arabicPeriod" startAt="2"/>
            </a:pPr>
            <a:endParaRPr lang="en-US" b="1" i="0" dirty="0">
              <a:solidFill>
                <a:srgbClr val="202124"/>
              </a:solidFill>
              <a:effectLst/>
              <a:latin typeface="Inter"/>
            </a:endParaRPr>
          </a:p>
          <a:p>
            <a:pPr marL="514350" indent="-514350">
              <a:buFont typeface="+mj-lt"/>
              <a:buAutoNum type="arabicPeriod" startAt="2"/>
            </a:pPr>
            <a:endParaRPr lang="en-US" b="1" i="0" dirty="0">
              <a:solidFill>
                <a:srgbClr val="202124"/>
              </a:solidFill>
              <a:effectLst/>
              <a:latin typeface="Inter"/>
            </a:endParaRPr>
          </a:p>
          <a:p>
            <a:pPr marL="514350" indent="-514350">
              <a:buFont typeface="+mj-lt"/>
              <a:buAutoNum type="arabicPeriod" startAt="2"/>
            </a:pP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B1197-D26F-4F41-ABDF-C0EFACF010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78" r="16193" b="54984"/>
          <a:stretch/>
        </p:blipFill>
        <p:spPr>
          <a:xfrm>
            <a:off x="209725" y="670054"/>
            <a:ext cx="10217791" cy="22314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317652-C252-4E6F-8E5D-EDC0A23D7F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78" t="39021" r="53692" b="35177"/>
          <a:stretch/>
        </p:blipFill>
        <p:spPr>
          <a:xfrm>
            <a:off x="938868" y="3659033"/>
            <a:ext cx="3530396" cy="2532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85CE63-12E2-4D3F-9B60-851DE9CCC7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17" t="67951" r="62224" b="17187"/>
          <a:stretch/>
        </p:blipFill>
        <p:spPr>
          <a:xfrm>
            <a:off x="4386772" y="4412372"/>
            <a:ext cx="529177" cy="1495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9BE766-5011-46ED-91E4-1052A739B9CE}"/>
              </a:ext>
            </a:extLst>
          </p:cNvPr>
          <p:cNvSpPr txBox="1"/>
          <p:nvPr/>
        </p:nvSpPr>
        <p:spPr>
          <a:xfrm>
            <a:off x="4387442" y="4111262"/>
            <a:ext cx="105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Nunique</a:t>
            </a:r>
            <a:endParaRPr lang="en-US" sz="1000" dirty="0"/>
          </a:p>
          <a:p>
            <a:r>
              <a:rPr lang="en-US" sz="1000" dirty="0"/>
              <a:t>…………….</a:t>
            </a:r>
            <a:endParaRPr lang="LID4096" sz="1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E40364-4447-4BC1-A19E-77681A0DE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092" y="3130725"/>
            <a:ext cx="5260596" cy="366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32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89D36-B4C3-4034-A719-69471929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98" y="516941"/>
            <a:ext cx="10515600" cy="5556687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b="1" i="0" dirty="0">
                <a:solidFill>
                  <a:srgbClr val="202124"/>
                </a:solidFill>
                <a:effectLst/>
                <a:latin typeface="Inter"/>
              </a:rPr>
              <a:t>demographics_de.csv</a:t>
            </a:r>
          </a:p>
          <a:p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B7ED32-0576-4417-9B33-9C47D98C96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8" t="13333" r="62362" b="51682"/>
          <a:stretch/>
        </p:blipFill>
        <p:spPr>
          <a:xfrm>
            <a:off x="4983060" y="516941"/>
            <a:ext cx="4437776" cy="23992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B1E968-B44D-4D73-91F3-501AA3EB2A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53" t="37798" r="57271" b="43340"/>
          <a:stretch/>
        </p:blipFill>
        <p:spPr>
          <a:xfrm>
            <a:off x="611698" y="2321653"/>
            <a:ext cx="2592896" cy="16798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B8ECD8-9D5C-49D7-9CFF-B311FA730B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80" t="60201" r="65459" b="29909"/>
          <a:stretch/>
        </p:blipFill>
        <p:spPr>
          <a:xfrm>
            <a:off x="3204594" y="3022134"/>
            <a:ext cx="453006" cy="8808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B156E6-D137-4863-AF98-30296700103F}"/>
              </a:ext>
            </a:extLst>
          </p:cNvPr>
          <p:cNvSpPr txBox="1"/>
          <p:nvPr/>
        </p:nvSpPr>
        <p:spPr>
          <a:xfrm>
            <a:off x="3129093" y="2716137"/>
            <a:ext cx="105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Nunique</a:t>
            </a:r>
            <a:endParaRPr lang="en-US" sz="1000" dirty="0"/>
          </a:p>
          <a:p>
            <a:r>
              <a:rPr lang="en-US" sz="1000" dirty="0"/>
              <a:t>…………….</a:t>
            </a:r>
            <a:endParaRPr lang="LID4096" sz="1000" dirty="0"/>
          </a:p>
        </p:txBody>
      </p:sp>
    </p:spTree>
    <p:extLst>
      <p:ext uri="{BB962C8B-B14F-4D97-AF65-F5344CB8AC3E}">
        <p14:creationId xmlns:p14="http://schemas.microsoft.com/office/powerpoint/2010/main" val="3150079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2D2077-C800-9742-BB0E-1A89E91E0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  <a:endParaRPr lang="en-I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0DF7B7-F704-AEB7-63DA-BEF3FEE573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71783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E8C062-53E2-5B0D-C10A-EFFE59133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in Germany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8DBB0D-971F-BB3D-37BA-52F71A878A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79" y="1690688"/>
            <a:ext cx="5006857" cy="340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25F7C0-A96A-D680-BEED-01AF99059CD1}"/>
              </a:ext>
            </a:extLst>
          </p:cNvPr>
          <p:cNvSpPr txBox="1"/>
          <p:nvPr/>
        </p:nvSpPr>
        <p:spPr>
          <a:xfrm>
            <a:off x="1627464" y="5683631"/>
            <a:ext cx="3909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population = 83,019213</a:t>
            </a:r>
          </a:p>
          <a:p>
            <a:r>
              <a:rPr lang="en-US" dirty="0"/>
              <a:t>Germany is divided to 16 states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A36165A-3CB5-40CD-9E10-53BC219F9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825" y="0"/>
            <a:ext cx="5591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410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497732E-4E18-4E48-8248-36A3322FF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There is clear correlation between population and number of cases/deaths</a:t>
            </a:r>
            <a:endParaRPr lang="LID4096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5DF8ED-AF2D-49D3-99F7-524FF497E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21" y="2340745"/>
            <a:ext cx="5314950" cy="43529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CAD5D0-6F6B-493D-B029-6D475D3AB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244" y="2340745"/>
            <a:ext cx="563880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03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4B65F-8A28-4F57-8FEB-41C0155F6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0901"/>
            <a:ext cx="977387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There is clear correlation between population density and number of cases/deaths</a:t>
            </a:r>
            <a:endParaRPr lang="LID4096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1C8757AA-CE93-4A68-9EC5-9DED5380F2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877"/>
          <a:stretch/>
        </p:blipFill>
        <p:spPr>
          <a:xfrm>
            <a:off x="587928" y="1556464"/>
            <a:ext cx="7163499" cy="3747446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E1468B-D751-4E71-85D6-96F7143C5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376" y="1799485"/>
            <a:ext cx="2857080" cy="350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685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5179</TotalTime>
  <Words>805</Words>
  <Application>Microsoft Office PowerPoint</Application>
  <PresentationFormat>Widescreen</PresentationFormat>
  <Paragraphs>118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Arial</vt:lpstr>
      <vt:lpstr>Calibri</vt:lpstr>
      <vt:lpstr>Calibri Light</vt:lpstr>
      <vt:lpstr>Helvetica Neue</vt:lpstr>
      <vt:lpstr>Inter</vt:lpstr>
      <vt:lpstr>zeitung</vt:lpstr>
      <vt:lpstr>Office Theme</vt:lpstr>
      <vt:lpstr>COVID-19 Tracking Germany</vt:lpstr>
      <vt:lpstr>Background</vt:lpstr>
      <vt:lpstr>Dataset contains 3 tables: </vt:lpstr>
      <vt:lpstr>PowerPoint Presentation</vt:lpstr>
      <vt:lpstr>PowerPoint Presentation</vt:lpstr>
      <vt:lpstr>Data analysis</vt:lpstr>
      <vt:lpstr>Population in Germany</vt:lpstr>
      <vt:lpstr>There is clear correlation between population and number of cases/deaths</vt:lpstr>
      <vt:lpstr>There is clear correlation between population density and number of cases/deaths</vt:lpstr>
      <vt:lpstr>Cases time trend blocked by state</vt:lpstr>
      <vt:lpstr>Deaths trends</vt:lpstr>
      <vt:lpstr>Summaries</vt:lpstr>
      <vt:lpstr>PowerPoint Presentation</vt:lpstr>
      <vt:lpstr>Is specific age group more vulnerable for infection </vt:lpstr>
      <vt:lpstr> </vt:lpstr>
      <vt:lpstr>Is age can be predictor for recovery success?</vt:lpstr>
      <vt:lpstr>There are 3 states with most population, cases and deaths. Lets test them by counties </vt:lpstr>
      <vt:lpstr>Baden-Wuerttemberg</vt:lpstr>
      <vt:lpstr>Bavaria</vt:lpstr>
      <vt:lpstr>Nordrhein-Westfalen</vt:lpstr>
      <vt:lpstr>We can see that most cases are concentrated in the big cities :</vt:lpstr>
      <vt:lpstr>Vaccination analysis in Germany</vt:lpstr>
      <vt:lpstr>What is the contribution of each manufacturer?</vt:lpstr>
      <vt:lpstr>Vaccination patterns</vt:lpstr>
      <vt:lpstr>Was the vaccination necessary?</vt:lpstr>
      <vt:lpstr>The effect of vaccination on number of cases and deaths</vt:lpstr>
      <vt:lpstr>After first dose of vaccination the death rate decreased from 2.5% to 0.21%</vt:lpstr>
      <vt:lpstr>Death rate from the beginning of vaccination </vt:lpstr>
      <vt:lpstr>The 3rd dose of vaccination had beneficial effect on death rates even after two doses. </vt:lpstr>
      <vt:lpstr>Alternative explanation could be natural immunization  due to recovery.</vt:lpstr>
      <vt:lpstr>Alternative explanation could be natural immunization  due to recovery.</vt:lpstr>
      <vt:lpstr>Was the vaccination necessary?</vt:lpstr>
      <vt:lpstr>The main questions we can ask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World Vaccination Progress</dc:title>
  <dc:creator>DannyC19</dc:creator>
  <cp:lastModifiedBy>DannyC19</cp:lastModifiedBy>
  <cp:revision>61</cp:revision>
  <dcterms:created xsi:type="dcterms:W3CDTF">2023-02-08T07:12:57Z</dcterms:created>
  <dcterms:modified xsi:type="dcterms:W3CDTF">2023-02-22T09:23:18Z</dcterms:modified>
</cp:coreProperties>
</file>